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337" r:id="rId3"/>
    <p:sldId id="343" r:id="rId4"/>
    <p:sldId id="361" r:id="rId5"/>
    <p:sldId id="344" r:id="rId6"/>
    <p:sldId id="352" r:id="rId7"/>
    <p:sldId id="362" r:id="rId8"/>
    <p:sldId id="317" r:id="rId9"/>
    <p:sldId id="3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FF"/>
    <a:srgbClr val="FF0000"/>
    <a:srgbClr val="00CC00"/>
    <a:srgbClr val="00CCFF"/>
    <a:srgbClr val="CC0066"/>
    <a:srgbClr val="FF3399"/>
    <a:srgbClr val="9966FF"/>
    <a:srgbClr val="D60093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412497-E210-4BF5-9BBA-ADC2BDD9BA4A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30113-067A-4474-9866-B48DC8944F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97315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012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620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688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167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243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2397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904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173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752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691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964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534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tx2">
                <a:lumMod val="20000"/>
                <a:lumOff val="80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8358246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ru-RU" sz="2800" b="1" dirty="0" smtClean="0">
                <a:solidFill>
                  <a:srgbClr val="0000FF"/>
                </a:solidFill>
                <a:latin typeface="Times New Roman" charset="0"/>
              </a:rPr>
              <a:t>Сегодня мы отправляемся  в путешествие   в удивительную страну, которая  называется    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charset="0"/>
              </a:rPr>
              <a:t>Геометрия.</a:t>
            </a:r>
            <a:endParaRPr lang="ru-RU" sz="3600" b="1" i="1" dirty="0">
              <a:solidFill>
                <a:srgbClr val="FF0000"/>
              </a:solidFill>
              <a:latin typeface="Times New Roman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85918" y="4071942"/>
            <a:ext cx="6143668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Tx/>
              <a:buNone/>
            </a:pPr>
            <a:r>
              <a:rPr lang="ru-RU" sz="2600" dirty="0" smtClean="0">
                <a:solidFill>
                  <a:srgbClr val="0000FF"/>
                </a:solidFill>
                <a:latin typeface="Times New Roman" charset="0"/>
              </a:rPr>
              <a:t>В переводе с греческого </a:t>
            </a:r>
          </a:p>
          <a:p>
            <a:pPr algn="just">
              <a:buFontTx/>
              <a:buNone/>
            </a:pPr>
            <a:r>
              <a:rPr lang="ru-RU" sz="2600" b="1" dirty="0" smtClean="0">
                <a:solidFill>
                  <a:srgbClr val="7030A0"/>
                </a:solidFill>
                <a:latin typeface="Times New Roman" charset="0"/>
              </a:rPr>
              <a:t>«</a:t>
            </a:r>
            <a:r>
              <a:rPr lang="ru-RU" sz="2600" b="1" dirty="0" err="1" smtClean="0">
                <a:solidFill>
                  <a:srgbClr val="7030A0"/>
                </a:solidFill>
                <a:latin typeface="Times New Roman" charset="0"/>
              </a:rPr>
              <a:t>гео</a:t>
            </a:r>
            <a:r>
              <a:rPr lang="ru-RU" sz="2600" b="1" dirty="0" smtClean="0">
                <a:solidFill>
                  <a:srgbClr val="7030A0"/>
                </a:solidFill>
                <a:latin typeface="Times New Roman" charset="0"/>
              </a:rPr>
              <a:t>» - земля, «</a:t>
            </a:r>
            <a:r>
              <a:rPr lang="ru-RU" sz="2600" b="1" dirty="0" err="1" smtClean="0">
                <a:solidFill>
                  <a:srgbClr val="7030A0"/>
                </a:solidFill>
                <a:latin typeface="Times New Roman" charset="0"/>
              </a:rPr>
              <a:t>метрио</a:t>
            </a:r>
            <a:r>
              <a:rPr lang="ru-RU" sz="2600" b="1" dirty="0" smtClean="0">
                <a:solidFill>
                  <a:srgbClr val="7030A0"/>
                </a:solidFill>
                <a:latin typeface="Times New Roman" charset="0"/>
              </a:rPr>
              <a:t>» - измерять.</a:t>
            </a:r>
            <a:endParaRPr lang="ru-RU" sz="2600" b="1" dirty="0" smtClean="0">
              <a:solidFill>
                <a:srgbClr val="0000FF"/>
              </a:solidFill>
              <a:latin typeface="Times New Roman" charset="0"/>
            </a:endParaRPr>
          </a:p>
          <a:p>
            <a:pPr algn="just">
              <a:buFontTx/>
              <a:buNone/>
            </a:pPr>
            <a:r>
              <a:rPr lang="ru-RU" sz="2600" b="1" dirty="0" smtClean="0">
                <a:solidFill>
                  <a:srgbClr val="0000FF"/>
                </a:solidFill>
                <a:latin typeface="Times New Roman" charset="0"/>
              </a:rPr>
              <a:t> </a:t>
            </a:r>
            <a:endParaRPr lang="ru-RU" sz="2600" b="1" i="1" dirty="0">
              <a:solidFill>
                <a:srgbClr val="0000FF"/>
              </a:solidFill>
              <a:latin typeface="Times New Roman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28794" y="2571744"/>
            <a:ext cx="48644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  <a:latin typeface="Times New Roman" charset="0"/>
              </a:rPr>
              <a:t>Что такое </a:t>
            </a:r>
            <a:r>
              <a:rPr lang="ru-RU" sz="3600" b="1" i="1" dirty="0" smtClean="0">
                <a:solidFill>
                  <a:srgbClr val="FF0066"/>
                </a:solidFill>
                <a:latin typeface="Times New Roman" charset="0"/>
              </a:rPr>
              <a:t>геометрия?</a:t>
            </a:r>
            <a:r>
              <a:rPr lang="ru-RU" sz="3600" b="1" i="1" dirty="0" smtClean="0">
                <a:solidFill>
                  <a:srgbClr val="FFFF00"/>
                </a:solidFill>
                <a:latin typeface="Times New Roman" charset="0"/>
              </a:rPr>
              <a:t> </a:t>
            </a:r>
            <a:endParaRPr lang="ru-RU" sz="3600" b="1" i="1" dirty="0">
              <a:solidFill>
                <a:srgbClr val="FFFF00"/>
              </a:solidFill>
            </a:endParaRPr>
          </a:p>
        </p:txBody>
      </p:sp>
      <p:pic>
        <p:nvPicPr>
          <p:cNvPr id="5" name="Picture 9" descr="26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96" y="1643050"/>
            <a:ext cx="1214446" cy="12144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" grpId="1"/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3"/>
          <p:cNvSpPr/>
          <p:nvPr/>
        </p:nvSpPr>
        <p:spPr>
          <a:xfrm>
            <a:off x="5143504" y="1643050"/>
            <a:ext cx="3286148" cy="1928826"/>
          </a:xfrm>
          <a:prstGeom prst="triangl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rot="5400000">
            <a:off x="1500178" y="5786442"/>
            <a:ext cx="2071678" cy="71438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4" name="Полилиния 33"/>
          <p:cNvSpPr/>
          <p:nvPr/>
        </p:nvSpPr>
        <p:spPr>
          <a:xfrm>
            <a:off x="8001024" y="1571612"/>
            <a:ext cx="981363" cy="914400"/>
          </a:xfrm>
          <a:custGeom>
            <a:avLst/>
            <a:gdLst>
              <a:gd name="connsiteX0" fmla="*/ 0 w 981363"/>
              <a:gd name="connsiteY0" fmla="*/ 914400 h 914400"/>
              <a:gd name="connsiteX1" fmla="*/ 471054 w 981363"/>
              <a:gd name="connsiteY1" fmla="*/ 720437 h 914400"/>
              <a:gd name="connsiteX2" fmla="*/ 249382 w 981363"/>
              <a:gd name="connsiteY2" fmla="*/ 318655 h 914400"/>
              <a:gd name="connsiteX3" fmla="*/ 789709 w 981363"/>
              <a:gd name="connsiteY3" fmla="*/ 180109 h 914400"/>
              <a:gd name="connsiteX4" fmla="*/ 803563 w 981363"/>
              <a:gd name="connsiteY4" fmla="*/ 609600 h 914400"/>
              <a:gd name="connsiteX5" fmla="*/ 955963 w 981363"/>
              <a:gd name="connsiteY5" fmla="*/ 484909 h 914400"/>
              <a:gd name="connsiteX6" fmla="*/ 955963 w 981363"/>
              <a:gd name="connsiteY6" fmla="*/ 0 h 914400"/>
              <a:gd name="connsiteX7" fmla="*/ 955963 w 981363"/>
              <a:gd name="connsiteY7" fmla="*/ 96982 h 914400"/>
              <a:gd name="connsiteX8" fmla="*/ 955963 w 981363"/>
              <a:gd name="connsiteY8" fmla="*/ 96982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81363" h="914400">
                <a:moveTo>
                  <a:pt x="0" y="914400"/>
                </a:moveTo>
                <a:cubicBezTo>
                  <a:pt x="214745" y="867064"/>
                  <a:pt x="429490" y="819728"/>
                  <a:pt x="471054" y="720437"/>
                </a:cubicBezTo>
                <a:cubicBezTo>
                  <a:pt x="512618" y="621146"/>
                  <a:pt x="196273" y="408710"/>
                  <a:pt x="249382" y="318655"/>
                </a:cubicBezTo>
                <a:cubicBezTo>
                  <a:pt x="302491" y="228600"/>
                  <a:pt x="697346" y="131618"/>
                  <a:pt x="789709" y="180109"/>
                </a:cubicBezTo>
                <a:cubicBezTo>
                  <a:pt x="882072" y="228600"/>
                  <a:pt x="775854" y="558800"/>
                  <a:pt x="803563" y="609600"/>
                </a:cubicBezTo>
                <a:cubicBezTo>
                  <a:pt x="831272" y="660400"/>
                  <a:pt x="930563" y="586509"/>
                  <a:pt x="955963" y="484909"/>
                </a:cubicBezTo>
                <a:cubicBezTo>
                  <a:pt x="981363" y="383309"/>
                  <a:pt x="955963" y="0"/>
                  <a:pt x="955963" y="0"/>
                </a:cubicBezTo>
                <a:lnTo>
                  <a:pt x="955963" y="96982"/>
                </a:lnTo>
                <a:lnTo>
                  <a:pt x="955963" y="96982"/>
                </a:ln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34418" y="0"/>
            <a:ext cx="90095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Какие геометрические фигуры нарисовал карандаш?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14942" y="3571876"/>
            <a:ext cx="3143272" cy="171451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4572000" y="1285860"/>
            <a:ext cx="1214446" cy="214314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 flipH="1" flipV="1">
            <a:off x="4357686" y="785794"/>
            <a:ext cx="285752" cy="285752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 flipH="1" flipV="1">
            <a:off x="2285984" y="2143116"/>
            <a:ext cx="928694" cy="928694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 flipH="1" flipV="1">
            <a:off x="3250397" y="2821777"/>
            <a:ext cx="785818" cy="142876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1571604" y="2000240"/>
            <a:ext cx="1143008" cy="428628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643438" y="1857364"/>
            <a:ext cx="1285884" cy="142876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16200000" flipH="1">
            <a:off x="4214810" y="2428868"/>
            <a:ext cx="642942" cy="500066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16200000" flipH="1">
            <a:off x="2786050" y="714356"/>
            <a:ext cx="571504" cy="428628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1500166" y="1285860"/>
            <a:ext cx="1285884" cy="142876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5400000">
            <a:off x="3464711" y="892951"/>
            <a:ext cx="428628" cy="71438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0" name="Соединительная линия уступом 29"/>
          <p:cNvCxnSpPr/>
          <p:nvPr/>
        </p:nvCxnSpPr>
        <p:spPr>
          <a:xfrm rot="10800000" flipV="1">
            <a:off x="3143240" y="5357826"/>
            <a:ext cx="3357586" cy="1000132"/>
          </a:xfrm>
          <a:prstGeom prst="bentConnector3">
            <a:avLst>
              <a:gd name="adj1" fmla="val 50000"/>
            </a:avLst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31" name="Полилиния 30"/>
          <p:cNvSpPr/>
          <p:nvPr/>
        </p:nvSpPr>
        <p:spPr>
          <a:xfrm>
            <a:off x="5429256" y="5384799"/>
            <a:ext cx="3352800" cy="1473201"/>
          </a:xfrm>
          <a:custGeom>
            <a:avLst/>
            <a:gdLst>
              <a:gd name="connsiteX0" fmla="*/ 0 w 3352800"/>
              <a:gd name="connsiteY0" fmla="*/ 600364 h 1473201"/>
              <a:gd name="connsiteX1" fmla="*/ 2382982 w 3352800"/>
              <a:gd name="connsiteY1" fmla="*/ 115455 h 1473201"/>
              <a:gd name="connsiteX2" fmla="*/ 1634836 w 3352800"/>
              <a:gd name="connsiteY2" fmla="*/ 1293092 h 1473201"/>
              <a:gd name="connsiteX3" fmla="*/ 3075709 w 3352800"/>
              <a:gd name="connsiteY3" fmla="*/ 1196110 h 1473201"/>
              <a:gd name="connsiteX4" fmla="*/ 3297382 w 3352800"/>
              <a:gd name="connsiteY4" fmla="*/ 1140692 h 1473201"/>
              <a:gd name="connsiteX5" fmla="*/ 3297382 w 3352800"/>
              <a:gd name="connsiteY5" fmla="*/ 1182255 h 1473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52800" h="1473201">
                <a:moveTo>
                  <a:pt x="0" y="600364"/>
                </a:moveTo>
                <a:cubicBezTo>
                  <a:pt x="1055254" y="300182"/>
                  <a:pt x="2110509" y="0"/>
                  <a:pt x="2382982" y="115455"/>
                </a:cubicBezTo>
                <a:cubicBezTo>
                  <a:pt x="2655455" y="230910"/>
                  <a:pt x="1519382" y="1112983"/>
                  <a:pt x="1634836" y="1293092"/>
                </a:cubicBezTo>
                <a:cubicBezTo>
                  <a:pt x="1750291" y="1473201"/>
                  <a:pt x="2798618" y="1221510"/>
                  <a:pt x="3075709" y="1196110"/>
                </a:cubicBezTo>
                <a:cubicBezTo>
                  <a:pt x="3352800" y="1170710"/>
                  <a:pt x="3260437" y="1143001"/>
                  <a:pt x="3297382" y="1140692"/>
                </a:cubicBezTo>
                <a:cubicBezTo>
                  <a:pt x="3334327" y="1138383"/>
                  <a:pt x="3315854" y="1160319"/>
                  <a:pt x="3297382" y="1182255"/>
                </a:cubicBezTo>
              </a:path>
            </a:pathLst>
          </a:cu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 rot="19783949">
            <a:off x="7593077" y="1185105"/>
            <a:ext cx="981363" cy="914400"/>
          </a:xfrm>
          <a:custGeom>
            <a:avLst/>
            <a:gdLst>
              <a:gd name="connsiteX0" fmla="*/ 0 w 981363"/>
              <a:gd name="connsiteY0" fmla="*/ 914400 h 914400"/>
              <a:gd name="connsiteX1" fmla="*/ 471054 w 981363"/>
              <a:gd name="connsiteY1" fmla="*/ 720437 h 914400"/>
              <a:gd name="connsiteX2" fmla="*/ 249382 w 981363"/>
              <a:gd name="connsiteY2" fmla="*/ 318655 h 914400"/>
              <a:gd name="connsiteX3" fmla="*/ 789709 w 981363"/>
              <a:gd name="connsiteY3" fmla="*/ 180109 h 914400"/>
              <a:gd name="connsiteX4" fmla="*/ 803563 w 981363"/>
              <a:gd name="connsiteY4" fmla="*/ 609600 h 914400"/>
              <a:gd name="connsiteX5" fmla="*/ 955963 w 981363"/>
              <a:gd name="connsiteY5" fmla="*/ 484909 h 914400"/>
              <a:gd name="connsiteX6" fmla="*/ 955963 w 981363"/>
              <a:gd name="connsiteY6" fmla="*/ 0 h 914400"/>
              <a:gd name="connsiteX7" fmla="*/ 955963 w 981363"/>
              <a:gd name="connsiteY7" fmla="*/ 96982 h 914400"/>
              <a:gd name="connsiteX8" fmla="*/ 955963 w 981363"/>
              <a:gd name="connsiteY8" fmla="*/ 96982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81363" h="914400">
                <a:moveTo>
                  <a:pt x="0" y="914400"/>
                </a:moveTo>
                <a:cubicBezTo>
                  <a:pt x="214745" y="867064"/>
                  <a:pt x="429490" y="819728"/>
                  <a:pt x="471054" y="720437"/>
                </a:cubicBezTo>
                <a:cubicBezTo>
                  <a:pt x="512618" y="621146"/>
                  <a:pt x="196273" y="408710"/>
                  <a:pt x="249382" y="318655"/>
                </a:cubicBezTo>
                <a:cubicBezTo>
                  <a:pt x="302491" y="228600"/>
                  <a:pt x="697346" y="131618"/>
                  <a:pt x="789709" y="180109"/>
                </a:cubicBezTo>
                <a:cubicBezTo>
                  <a:pt x="882072" y="228600"/>
                  <a:pt x="775854" y="558800"/>
                  <a:pt x="803563" y="609600"/>
                </a:cubicBezTo>
                <a:cubicBezTo>
                  <a:pt x="831272" y="660400"/>
                  <a:pt x="930563" y="586509"/>
                  <a:pt x="955963" y="484909"/>
                </a:cubicBezTo>
                <a:cubicBezTo>
                  <a:pt x="981363" y="383309"/>
                  <a:pt x="955963" y="0"/>
                  <a:pt x="955963" y="0"/>
                </a:cubicBezTo>
                <a:lnTo>
                  <a:pt x="955963" y="96982"/>
                </a:lnTo>
                <a:lnTo>
                  <a:pt x="955963" y="96982"/>
                </a:lnTo>
              </a:path>
            </a:pathLst>
          </a:cu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блако 35"/>
          <p:cNvSpPr/>
          <p:nvPr/>
        </p:nvSpPr>
        <p:spPr>
          <a:xfrm>
            <a:off x="214282" y="642918"/>
            <a:ext cx="1071570" cy="714380"/>
          </a:xfrm>
          <a:prstGeom prst="cloud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блако 37"/>
          <p:cNvSpPr/>
          <p:nvPr/>
        </p:nvSpPr>
        <p:spPr>
          <a:xfrm>
            <a:off x="5072066" y="500042"/>
            <a:ext cx="1214446" cy="714380"/>
          </a:xfrm>
          <a:prstGeom prst="cloud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блако 38"/>
          <p:cNvSpPr/>
          <p:nvPr/>
        </p:nvSpPr>
        <p:spPr>
          <a:xfrm>
            <a:off x="1714480" y="714356"/>
            <a:ext cx="1000132" cy="500066"/>
          </a:xfrm>
          <a:prstGeom prst="cloud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1928794" y="4000504"/>
            <a:ext cx="642942" cy="642942"/>
          </a:xfrm>
          <a:prstGeom prst="ellipse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1428728" y="3571876"/>
            <a:ext cx="642942" cy="6429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2214546" y="3429000"/>
            <a:ext cx="642942" cy="6429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2571736" y="4071942"/>
            <a:ext cx="642942" cy="6429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1357290" y="4286256"/>
            <a:ext cx="642942" cy="6429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 flipV="1">
            <a:off x="2071670" y="4643446"/>
            <a:ext cx="642942" cy="6334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ый треугольник 49"/>
          <p:cNvSpPr/>
          <p:nvPr/>
        </p:nvSpPr>
        <p:spPr>
          <a:xfrm rot="17849223">
            <a:off x="1845106" y="5512212"/>
            <a:ext cx="1453258" cy="637682"/>
          </a:xfrm>
          <a:prstGeom prst="rtTriangl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5715008" y="4429132"/>
            <a:ext cx="928694" cy="8572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7286644" y="3929066"/>
            <a:ext cx="571504" cy="85723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6500826" y="2714620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ятиугольник 31"/>
          <p:cNvSpPr/>
          <p:nvPr/>
        </p:nvSpPr>
        <p:spPr>
          <a:xfrm rot="19229807">
            <a:off x="7507190" y="2169774"/>
            <a:ext cx="712583" cy="500066"/>
          </a:xfrm>
          <a:prstGeom prst="homePlat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Облако 61"/>
          <p:cNvSpPr/>
          <p:nvPr/>
        </p:nvSpPr>
        <p:spPr>
          <a:xfrm>
            <a:off x="6929454" y="571480"/>
            <a:ext cx="1000132" cy="571504"/>
          </a:xfrm>
          <a:prstGeom prst="cloud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9" name="Picture 2" descr="Семь секретов идеального планирования Персональный блог Алек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1" y="1142984"/>
            <a:ext cx="1357322" cy="12144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4934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-457200"/>
            <a:ext cx="8172400" cy="4648200"/>
          </a:xfrm>
        </p:spPr>
        <p:txBody>
          <a:bodyPr/>
          <a:lstStyle/>
          <a:p>
            <a:pPr eaLnBrk="1" hangingPunct="1"/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4800" b="1" i="1" dirty="0" smtClean="0"/>
              <a:t>Геометрические фигуры. Круг. Окружность.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73016"/>
            <a:ext cx="2376264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Семь секретов идеального планирования Персональный блог Алек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3562145"/>
            <a:ext cx="2435162" cy="24446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9404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Цель  деятельности: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dirty="0"/>
              <a:t>н</a:t>
            </a:r>
            <a:r>
              <a:rPr lang="ru-RU" sz="5400" dirty="0" smtClean="0"/>
              <a:t>аучиться  сравнивать  круг с  окружностью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1550165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8100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i="1" dirty="0" smtClean="0">
                <a:solidFill>
                  <a:schemeClr val="accent2"/>
                </a:solidFill>
              </a:rPr>
              <a:t>На занятии нас сегодня ждут великие дела…</a:t>
            </a:r>
          </a:p>
        </p:txBody>
      </p:sp>
      <p:sp>
        <p:nvSpPr>
          <p:cNvPr id="108548" name="Oval 4"/>
          <p:cNvSpPr>
            <a:spLocks noChangeArrowheads="1"/>
          </p:cNvSpPr>
          <p:nvPr/>
        </p:nvSpPr>
        <p:spPr bwMode="auto">
          <a:xfrm rot="-1772818">
            <a:off x="381000" y="2133600"/>
            <a:ext cx="1295400" cy="1774825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 dirty="0" smtClean="0"/>
              <a:t>Работа с </a:t>
            </a:r>
          </a:p>
          <a:p>
            <a:pPr algn="ctr"/>
            <a:r>
              <a:rPr lang="ru-RU" sz="1600" b="1" dirty="0" smtClean="0"/>
              <a:t>геометрическими</a:t>
            </a:r>
          </a:p>
          <a:p>
            <a:pPr algn="ctr"/>
            <a:r>
              <a:rPr lang="ru-RU" sz="1600" b="1" dirty="0" smtClean="0"/>
              <a:t> фигурами</a:t>
            </a:r>
            <a:endParaRPr lang="ru-RU" sz="1600" b="1" dirty="0"/>
          </a:p>
        </p:txBody>
      </p:sp>
      <p:sp>
        <p:nvSpPr>
          <p:cNvPr id="108549" name="Oval 5"/>
          <p:cNvSpPr>
            <a:spLocks noChangeArrowheads="1"/>
          </p:cNvSpPr>
          <p:nvPr/>
        </p:nvSpPr>
        <p:spPr bwMode="auto">
          <a:xfrm rot="1010733">
            <a:off x="4343400" y="1600200"/>
            <a:ext cx="1371600" cy="17526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 smtClean="0"/>
              <a:t>Признаки</a:t>
            </a:r>
          </a:p>
          <a:p>
            <a:pPr algn="ctr"/>
            <a:r>
              <a:rPr lang="ru-RU" b="1" dirty="0" smtClean="0"/>
              <a:t>четырёхугольников</a:t>
            </a:r>
          </a:p>
          <a:p>
            <a:pPr algn="ctr"/>
            <a:endParaRPr lang="ru-RU" sz="2400" dirty="0"/>
          </a:p>
        </p:txBody>
      </p:sp>
      <p:sp>
        <p:nvSpPr>
          <p:cNvPr id="108551" name="Oval 7"/>
          <p:cNvSpPr>
            <a:spLocks noChangeArrowheads="1"/>
          </p:cNvSpPr>
          <p:nvPr/>
        </p:nvSpPr>
        <p:spPr bwMode="auto">
          <a:xfrm rot="-1043191">
            <a:off x="2201863" y="1693863"/>
            <a:ext cx="1447800" cy="1828800"/>
          </a:xfrm>
          <a:prstGeom prst="ellipse">
            <a:avLst/>
          </a:prstGeom>
          <a:solidFill>
            <a:srgbClr val="99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 smtClean="0"/>
              <a:t>Признаки </a:t>
            </a:r>
          </a:p>
          <a:p>
            <a:pPr algn="ctr"/>
            <a:r>
              <a:rPr lang="ru-RU" sz="2000" b="1" dirty="0" smtClean="0"/>
              <a:t>треугольников</a:t>
            </a:r>
          </a:p>
        </p:txBody>
      </p:sp>
      <p:sp>
        <p:nvSpPr>
          <p:cNvPr id="108553" name="Oval 9"/>
          <p:cNvSpPr>
            <a:spLocks noChangeArrowheads="1"/>
          </p:cNvSpPr>
          <p:nvPr/>
        </p:nvSpPr>
        <p:spPr bwMode="auto">
          <a:xfrm rot="1896596">
            <a:off x="6081713" y="1874838"/>
            <a:ext cx="1295400" cy="1660525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 smtClean="0"/>
              <a:t>Познакомимся </a:t>
            </a:r>
          </a:p>
          <a:p>
            <a:pPr algn="ctr"/>
            <a:r>
              <a:rPr lang="ru-RU" b="1" dirty="0" smtClean="0"/>
              <a:t>с</a:t>
            </a:r>
          </a:p>
          <a:p>
            <a:pPr algn="ctr"/>
            <a:r>
              <a:rPr lang="ru-RU" b="1" dirty="0" smtClean="0"/>
              <a:t>окружностью</a:t>
            </a:r>
          </a:p>
        </p:txBody>
      </p:sp>
      <p:sp>
        <p:nvSpPr>
          <p:cNvPr id="108555" name="Oval 11"/>
          <p:cNvSpPr>
            <a:spLocks noChangeArrowheads="1"/>
          </p:cNvSpPr>
          <p:nvPr/>
        </p:nvSpPr>
        <p:spPr bwMode="auto">
          <a:xfrm rot="2007762">
            <a:off x="5472113" y="3614232"/>
            <a:ext cx="1600200" cy="19812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/>
              <a:t> </a:t>
            </a:r>
            <a:r>
              <a:rPr lang="ru-RU" sz="2000" b="1" dirty="0" smtClean="0"/>
              <a:t>Исследовать, </a:t>
            </a:r>
          </a:p>
          <a:p>
            <a:pPr algn="ctr"/>
            <a:r>
              <a:rPr lang="ru-RU" sz="2000" b="1" dirty="0" smtClean="0"/>
              <a:t>строить</a:t>
            </a:r>
          </a:p>
        </p:txBody>
      </p:sp>
      <p:sp>
        <p:nvSpPr>
          <p:cNvPr id="108560" name="Freeform 16"/>
          <p:cNvSpPr>
            <a:spLocks/>
          </p:cNvSpPr>
          <p:nvPr/>
        </p:nvSpPr>
        <p:spPr bwMode="auto">
          <a:xfrm>
            <a:off x="1371600" y="3810000"/>
            <a:ext cx="1866900" cy="2268538"/>
          </a:xfrm>
          <a:custGeom>
            <a:avLst/>
            <a:gdLst>
              <a:gd name="T0" fmla="*/ 2147483647 w 1149"/>
              <a:gd name="T1" fmla="*/ 0 h 1383"/>
              <a:gd name="T2" fmla="*/ 2147483647 w 1149"/>
              <a:gd name="T3" fmla="*/ 2147483647 h 1383"/>
              <a:gd name="T4" fmla="*/ 2147483647 w 1149"/>
              <a:gd name="T5" fmla="*/ 2147483647 h 1383"/>
              <a:gd name="T6" fmla="*/ 2147483647 w 1149"/>
              <a:gd name="T7" fmla="*/ 2147483647 h 1383"/>
              <a:gd name="T8" fmla="*/ 2147483647 w 1149"/>
              <a:gd name="T9" fmla="*/ 2147483647 h 1383"/>
              <a:gd name="T10" fmla="*/ 2147483647 w 1149"/>
              <a:gd name="T11" fmla="*/ 2147483647 h 1383"/>
              <a:gd name="T12" fmla="*/ 2147483647 w 1149"/>
              <a:gd name="T13" fmla="*/ 2147483647 h 1383"/>
              <a:gd name="T14" fmla="*/ 2147483647 w 1149"/>
              <a:gd name="T15" fmla="*/ 2147483647 h 1383"/>
              <a:gd name="T16" fmla="*/ 2147483647 w 1149"/>
              <a:gd name="T17" fmla="*/ 2147483647 h 1383"/>
              <a:gd name="T18" fmla="*/ 2147483647 w 1149"/>
              <a:gd name="T19" fmla="*/ 2147483647 h 1383"/>
              <a:gd name="T20" fmla="*/ 2147483647 w 1149"/>
              <a:gd name="T21" fmla="*/ 2147483647 h 1383"/>
              <a:gd name="T22" fmla="*/ 2147483647 w 1149"/>
              <a:gd name="T23" fmla="*/ 2147483647 h 1383"/>
              <a:gd name="T24" fmla="*/ 2147483647 w 1149"/>
              <a:gd name="T25" fmla="*/ 2147483647 h 1383"/>
              <a:gd name="T26" fmla="*/ 2147483647 w 1149"/>
              <a:gd name="T27" fmla="*/ 2147483647 h 1383"/>
              <a:gd name="T28" fmla="*/ 2147483647 w 1149"/>
              <a:gd name="T29" fmla="*/ 2147483647 h 1383"/>
              <a:gd name="T30" fmla="*/ 2147483647 w 1149"/>
              <a:gd name="T31" fmla="*/ 2147483647 h 1383"/>
              <a:gd name="T32" fmla="*/ 2147483647 w 1149"/>
              <a:gd name="T33" fmla="*/ 2147483647 h 1383"/>
              <a:gd name="T34" fmla="*/ 2147483647 w 1149"/>
              <a:gd name="T35" fmla="*/ 2147483647 h 1383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149"/>
              <a:gd name="T55" fmla="*/ 0 h 1383"/>
              <a:gd name="T56" fmla="*/ 1149 w 1149"/>
              <a:gd name="T57" fmla="*/ 1383 h 1383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149" h="1383">
                <a:moveTo>
                  <a:pt x="3" y="0"/>
                </a:moveTo>
                <a:cubicBezTo>
                  <a:pt x="12" y="64"/>
                  <a:pt x="4" y="31"/>
                  <a:pt x="24" y="88"/>
                </a:cubicBezTo>
                <a:cubicBezTo>
                  <a:pt x="26" y="95"/>
                  <a:pt x="31" y="109"/>
                  <a:pt x="31" y="109"/>
                </a:cubicBezTo>
                <a:cubicBezTo>
                  <a:pt x="28" y="174"/>
                  <a:pt x="32" y="254"/>
                  <a:pt x="10" y="319"/>
                </a:cubicBezTo>
                <a:cubicBezTo>
                  <a:pt x="14" y="416"/>
                  <a:pt x="0" y="476"/>
                  <a:pt x="51" y="549"/>
                </a:cubicBezTo>
                <a:cubicBezTo>
                  <a:pt x="60" y="583"/>
                  <a:pt x="70" y="591"/>
                  <a:pt x="92" y="617"/>
                </a:cubicBezTo>
                <a:cubicBezTo>
                  <a:pt x="116" y="646"/>
                  <a:pt x="132" y="685"/>
                  <a:pt x="159" y="712"/>
                </a:cubicBezTo>
                <a:cubicBezTo>
                  <a:pt x="216" y="769"/>
                  <a:pt x="156" y="691"/>
                  <a:pt x="214" y="759"/>
                </a:cubicBezTo>
                <a:cubicBezTo>
                  <a:pt x="219" y="765"/>
                  <a:pt x="221" y="774"/>
                  <a:pt x="227" y="780"/>
                </a:cubicBezTo>
                <a:cubicBezTo>
                  <a:pt x="262" y="816"/>
                  <a:pt x="309" y="836"/>
                  <a:pt x="342" y="874"/>
                </a:cubicBezTo>
                <a:cubicBezTo>
                  <a:pt x="346" y="878"/>
                  <a:pt x="377" y="917"/>
                  <a:pt x="383" y="929"/>
                </a:cubicBezTo>
                <a:cubicBezTo>
                  <a:pt x="406" y="979"/>
                  <a:pt x="404" y="1033"/>
                  <a:pt x="437" y="1078"/>
                </a:cubicBezTo>
                <a:cubicBezTo>
                  <a:pt x="451" y="1131"/>
                  <a:pt x="434" y="1079"/>
                  <a:pt x="464" y="1132"/>
                </a:cubicBezTo>
                <a:cubicBezTo>
                  <a:pt x="520" y="1230"/>
                  <a:pt x="564" y="1284"/>
                  <a:pt x="681" y="1308"/>
                </a:cubicBezTo>
                <a:cubicBezTo>
                  <a:pt x="744" y="1355"/>
                  <a:pt x="686" y="1319"/>
                  <a:pt x="830" y="1335"/>
                </a:cubicBezTo>
                <a:cubicBezTo>
                  <a:pt x="879" y="1340"/>
                  <a:pt x="930" y="1355"/>
                  <a:pt x="979" y="1362"/>
                </a:cubicBezTo>
                <a:cubicBezTo>
                  <a:pt x="999" y="1365"/>
                  <a:pt x="1020" y="1366"/>
                  <a:pt x="1040" y="1369"/>
                </a:cubicBezTo>
                <a:cubicBezTo>
                  <a:pt x="1076" y="1373"/>
                  <a:pt x="1149" y="1383"/>
                  <a:pt x="1149" y="1383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8561" name="Freeform 17"/>
          <p:cNvSpPr>
            <a:spLocks/>
          </p:cNvSpPr>
          <p:nvPr/>
        </p:nvSpPr>
        <p:spPr bwMode="auto">
          <a:xfrm>
            <a:off x="3276600" y="3429000"/>
            <a:ext cx="557213" cy="2476500"/>
          </a:xfrm>
          <a:custGeom>
            <a:avLst/>
            <a:gdLst>
              <a:gd name="T0" fmla="*/ 0 w 335"/>
              <a:gd name="T1" fmla="*/ 0 h 1518"/>
              <a:gd name="T2" fmla="*/ 2147483647 w 335"/>
              <a:gd name="T3" fmla="*/ 2147483647 h 1518"/>
              <a:gd name="T4" fmla="*/ 2147483647 w 335"/>
              <a:gd name="T5" fmla="*/ 2147483647 h 1518"/>
              <a:gd name="T6" fmla="*/ 2147483647 w 335"/>
              <a:gd name="T7" fmla="*/ 2147483647 h 1518"/>
              <a:gd name="T8" fmla="*/ 2147483647 w 335"/>
              <a:gd name="T9" fmla="*/ 2147483647 h 1518"/>
              <a:gd name="T10" fmla="*/ 2147483647 w 335"/>
              <a:gd name="T11" fmla="*/ 2147483647 h 1518"/>
              <a:gd name="T12" fmla="*/ 2147483647 w 335"/>
              <a:gd name="T13" fmla="*/ 2147483647 h 1518"/>
              <a:gd name="T14" fmla="*/ 2147483647 w 335"/>
              <a:gd name="T15" fmla="*/ 2147483647 h 1518"/>
              <a:gd name="T16" fmla="*/ 2147483647 w 335"/>
              <a:gd name="T17" fmla="*/ 2147483647 h 1518"/>
              <a:gd name="T18" fmla="*/ 2147483647 w 335"/>
              <a:gd name="T19" fmla="*/ 2147483647 h 1518"/>
              <a:gd name="T20" fmla="*/ 2147483647 w 335"/>
              <a:gd name="T21" fmla="*/ 2147483647 h 151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35"/>
              <a:gd name="T34" fmla="*/ 0 h 1518"/>
              <a:gd name="T35" fmla="*/ 335 w 335"/>
              <a:gd name="T36" fmla="*/ 1518 h 151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35" h="1518">
                <a:moveTo>
                  <a:pt x="0" y="0"/>
                </a:moveTo>
                <a:cubicBezTo>
                  <a:pt x="6" y="17"/>
                  <a:pt x="14" y="38"/>
                  <a:pt x="14" y="55"/>
                </a:cubicBezTo>
                <a:cubicBezTo>
                  <a:pt x="18" y="224"/>
                  <a:pt x="17" y="394"/>
                  <a:pt x="21" y="563"/>
                </a:cubicBezTo>
                <a:cubicBezTo>
                  <a:pt x="23" y="639"/>
                  <a:pt x="48" y="751"/>
                  <a:pt x="116" y="793"/>
                </a:cubicBezTo>
                <a:cubicBezTo>
                  <a:pt x="126" y="827"/>
                  <a:pt x="183" y="875"/>
                  <a:pt x="183" y="875"/>
                </a:cubicBezTo>
                <a:cubicBezTo>
                  <a:pt x="198" y="917"/>
                  <a:pt x="177" y="874"/>
                  <a:pt x="217" y="908"/>
                </a:cubicBezTo>
                <a:cubicBezTo>
                  <a:pt x="263" y="948"/>
                  <a:pt x="302" y="1027"/>
                  <a:pt x="312" y="1085"/>
                </a:cubicBezTo>
                <a:cubicBezTo>
                  <a:pt x="311" y="1123"/>
                  <a:pt x="335" y="1317"/>
                  <a:pt x="265" y="1362"/>
                </a:cubicBezTo>
                <a:cubicBezTo>
                  <a:pt x="249" y="1386"/>
                  <a:pt x="228" y="1394"/>
                  <a:pt x="210" y="1417"/>
                </a:cubicBezTo>
                <a:cubicBezTo>
                  <a:pt x="200" y="1430"/>
                  <a:pt x="183" y="1457"/>
                  <a:pt x="183" y="1457"/>
                </a:cubicBezTo>
                <a:cubicBezTo>
                  <a:pt x="177" y="1479"/>
                  <a:pt x="170" y="1495"/>
                  <a:pt x="170" y="1518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8566" name="Freeform 22"/>
          <p:cNvSpPr>
            <a:spLocks/>
          </p:cNvSpPr>
          <p:nvPr/>
        </p:nvSpPr>
        <p:spPr bwMode="auto">
          <a:xfrm>
            <a:off x="4549775" y="5110163"/>
            <a:ext cx="269875" cy="1322387"/>
          </a:xfrm>
          <a:custGeom>
            <a:avLst/>
            <a:gdLst>
              <a:gd name="T0" fmla="*/ 2147483647 w 170"/>
              <a:gd name="T1" fmla="*/ 0 h 833"/>
              <a:gd name="T2" fmla="*/ 2147483647 w 170"/>
              <a:gd name="T3" fmla="*/ 2147483647 h 833"/>
              <a:gd name="T4" fmla="*/ 2147483647 w 170"/>
              <a:gd name="T5" fmla="*/ 2147483647 h 833"/>
              <a:gd name="T6" fmla="*/ 2147483647 w 170"/>
              <a:gd name="T7" fmla="*/ 2147483647 h 833"/>
              <a:gd name="T8" fmla="*/ 0 w 170"/>
              <a:gd name="T9" fmla="*/ 2147483647 h 833"/>
              <a:gd name="T10" fmla="*/ 0 w 170"/>
              <a:gd name="T11" fmla="*/ 2147483647 h 83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70"/>
              <a:gd name="T19" fmla="*/ 0 h 833"/>
              <a:gd name="T20" fmla="*/ 170 w 170"/>
              <a:gd name="T21" fmla="*/ 833 h 83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70" h="833">
                <a:moveTo>
                  <a:pt x="61" y="0"/>
                </a:moveTo>
                <a:cubicBezTo>
                  <a:pt x="106" y="64"/>
                  <a:pt x="149" y="89"/>
                  <a:pt x="170" y="169"/>
                </a:cubicBezTo>
                <a:cubicBezTo>
                  <a:pt x="164" y="253"/>
                  <a:pt x="156" y="329"/>
                  <a:pt x="109" y="400"/>
                </a:cubicBezTo>
                <a:cubicBezTo>
                  <a:pt x="83" y="440"/>
                  <a:pt x="59" y="480"/>
                  <a:pt x="34" y="522"/>
                </a:cubicBezTo>
                <a:cubicBezTo>
                  <a:pt x="24" y="539"/>
                  <a:pt x="0" y="550"/>
                  <a:pt x="0" y="569"/>
                </a:cubicBezTo>
                <a:cubicBezTo>
                  <a:pt x="0" y="657"/>
                  <a:pt x="0" y="745"/>
                  <a:pt x="0" y="833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8568" name="Freeform 24"/>
          <p:cNvSpPr>
            <a:spLocks/>
          </p:cNvSpPr>
          <p:nvPr/>
        </p:nvSpPr>
        <p:spPr bwMode="auto">
          <a:xfrm>
            <a:off x="5002213" y="3421063"/>
            <a:ext cx="1270000" cy="2538412"/>
          </a:xfrm>
          <a:custGeom>
            <a:avLst/>
            <a:gdLst>
              <a:gd name="T0" fmla="*/ 2147483647 w 800"/>
              <a:gd name="T1" fmla="*/ 0 h 1599"/>
              <a:gd name="T2" fmla="*/ 2147483647 w 800"/>
              <a:gd name="T3" fmla="*/ 2147483647 h 1599"/>
              <a:gd name="T4" fmla="*/ 2147483647 w 800"/>
              <a:gd name="T5" fmla="*/ 2147483647 h 1599"/>
              <a:gd name="T6" fmla="*/ 2147483647 w 800"/>
              <a:gd name="T7" fmla="*/ 2147483647 h 1599"/>
              <a:gd name="T8" fmla="*/ 2147483647 w 800"/>
              <a:gd name="T9" fmla="*/ 2147483647 h 1599"/>
              <a:gd name="T10" fmla="*/ 2147483647 w 800"/>
              <a:gd name="T11" fmla="*/ 2147483647 h 1599"/>
              <a:gd name="T12" fmla="*/ 2147483647 w 800"/>
              <a:gd name="T13" fmla="*/ 2147483647 h 1599"/>
              <a:gd name="T14" fmla="*/ 2147483647 w 800"/>
              <a:gd name="T15" fmla="*/ 2147483647 h 1599"/>
              <a:gd name="T16" fmla="*/ 2147483647 w 800"/>
              <a:gd name="T17" fmla="*/ 2147483647 h 1599"/>
              <a:gd name="T18" fmla="*/ 2147483647 w 800"/>
              <a:gd name="T19" fmla="*/ 2147483647 h 1599"/>
              <a:gd name="T20" fmla="*/ 2147483647 w 800"/>
              <a:gd name="T21" fmla="*/ 2147483647 h 1599"/>
              <a:gd name="T22" fmla="*/ 2147483647 w 800"/>
              <a:gd name="T23" fmla="*/ 2147483647 h 1599"/>
              <a:gd name="T24" fmla="*/ 2147483647 w 800"/>
              <a:gd name="T25" fmla="*/ 2147483647 h 1599"/>
              <a:gd name="T26" fmla="*/ 2147483647 w 800"/>
              <a:gd name="T27" fmla="*/ 2147483647 h 1599"/>
              <a:gd name="T28" fmla="*/ 2147483647 w 800"/>
              <a:gd name="T29" fmla="*/ 2147483647 h 1599"/>
              <a:gd name="T30" fmla="*/ 0 w 800"/>
              <a:gd name="T31" fmla="*/ 2147483647 h 1599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800"/>
              <a:gd name="T49" fmla="*/ 0 h 1599"/>
              <a:gd name="T50" fmla="*/ 800 w 800"/>
              <a:gd name="T51" fmla="*/ 1599 h 1599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800" h="1599">
                <a:moveTo>
                  <a:pt x="800" y="0"/>
                </a:moveTo>
                <a:cubicBezTo>
                  <a:pt x="793" y="4"/>
                  <a:pt x="785" y="7"/>
                  <a:pt x="779" y="13"/>
                </a:cubicBezTo>
                <a:cubicBezTo>
                  <a:pt x="773" y="19"/>
                  <a:pt x="773" y="30"/>
                  <a:pt x="766" y="34"/>
                </a:cubicBezTo>
                <a:cubicBezTo>
                  <a:pt x="754" y="42"/>
                  <a:pt x="725" y="47"/>
                  <a:pt x="725" y="47"/>
                </a:cubicBezTo>
                <a:cubicBezTo>
                  <a:pt x="695" y="68"/>
                  <a:pt x="665" y="79"/>
                  <a:pt x="630" y="88"/>
                </a:cubicBezTo>
                <a:cubicBezTo>
                  <a:pt x="593" y="113"/>
                  <a:pt x="562" y="150"/>
                  <a:pt x="522" y="169"/>
                </a:cubicBezTo>
                <a:cubicBezTo>
                  <a:pt x="470" y="223"/>
                  <a:pt x="537" y="158"/>
                  <a:pt x="474" y="203"/>
                </a:cubicBezTo>
                <a:cubicBezTo>
                  <a:pt x="434" y="232"/>
                  <a:pt x="472" y="214"/>
                  <a:pt x="441" y="244"/>
                </a:cubicBezTo>
                <a:cubicBezTo>
                  <a:pt x="387" y="296"/>
                  <a:pt x="454" y="211"/>
                  <a:pt x="400" y="278"/>
                </a:cubicBezTo>
                <a:cubicBezTo>
                  <a:pt x="344" y="347"/>
                  <a:pt x="296" y="423"/>
                  <a:pt x="244" y="495"/>
                </a:cubicBezTo>
                <a:cubicBezTo>
                  <a:pt x="221" y="560"/>
                  <a:pt x="194" y="623"/>
                  <a:pt x="163" y="684"/>
                </a:cubicBezTo>
                <a:cubicBezTo>
                  <a:pt x="151" y="709"/>
                  <a:pt x="129" y="759"/>
                  <a:pt x="129" y="759"/>
                </a:cubicBezTo>
                <a:cubicBezTo>
                  <a:pt x="114" y="834"/>
                  <a:pt x="123" y="805"/>
                  <a:pt x="108" y="847"/>
                </a:cubicBezTo>
                <a:cubicBezTo>
                  <a:pt x="103" y="885"/>
                  <a:pt x="95" y="918"/>
                  <a:pt x="88" y="955"/>
                </a:cubicBezTo>
                <a:cubicBezTo>
                  <a:pt x="86" y="1104"/>
                  <a:pt x="85" y="1254"/>
                  <a:pt x="81" y="1403"/>
                </a:cubicBezTo>
                <a:cubicBezTo>
                  <a:pt x="79" y="1478"/>
                  <a:pt x="0" y="1528"/>
                  <a:pt x="0" y="159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8569" name="Freeform 25"/>
          <p:cNvSpPr>
            <a:spLocks/>
          </p:cNvSpPr>
          <p:nvPr/>
        </p:nvSpPr>
        <p:spPr bwMode="auto">
          <a:xfrm>
            <a:off x="4800600" y="5486400"/>
            <a:ext cx="1038225" cy="990600"/>
          </a:xfrm>
          <a:custGeom>
            <a:avLst/>
            <a:gdLst>
              <a:gd name="T0" fmla="*/ 2147483647 w 366"/>
              <a:gd name="T1" fmla="*/ 2147483647 h 510"/>
              <a:gd name="T2" fmla="*/ 2147483647 w 366"/>
              <a:gd name="T3" fmla="*/ 2147483647 h 510"/>
              <a:gd name="T4" fmla="*/ 2147483647 w 366"/>
              <a:gd name="T5" fmla="*/ 2147483647 h 510"/>
              <a:gd name="T6" fmla="*/ 2147483647 w 366"/>
              <a:gd name="T7" fmla="*/ 2147483647 h 510"/>
              <a:gd name="T8" fmla="*/ 2147483647 w 366"/>
              <a:gd name="T9" fmla="*/ 2147483647 h 510"/>
              <a:gd name="T10" fmla="*/ 0 w 366"/>
              <a:gd name="T11" fmla="*/ 2147483647 h 51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66"/>
              <a:gd name="T19" fmla="*/ 0 h 510"/>
              <a:gd name="T20" fmla="*/ 366 w 366"/>
              <a:gd name="T21" fmla="*/ 510 h 51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66" h="510">
                <a:moveTo>
                  <a:pt x="353" y="9"/>
                </a:moveTo>
                <a:cubicBezTo>
                  <a:pt x="305" y="40"/>
                  <a:pt x="366" y="0"/>
                  <a:pt x="305" y="43"/>
                </a:cubicBezTo>
                <a:cubicBezTo>
                  <a:pt x="292" y="52"/>
                  <a:pt x="265" y="70"/>
                  <a:pt x="265" y="70"/>
                </a:cubicBezTo>
                <a:cubicBezTo>
                  <a:pt x="256" y="95"/>
                  <a:pt x="246" y="113"/>
                  <a:pt x="238" y="138"/>
                </a:cubicBezTo>
                <a:cubicBezTo>
                  <a:pt x="234" y="152"/>
                  <a:pt x="224" y="178"/>
                  <a:pt x="224" y="178"/>
                </a:cubicBezTo>
                <a:cubicBezTo>
                  <a:pt x="210" y="309"/>
                  <a:pt x="173" y="510"/>
                  <a:pt x="0" y="51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8572" name="Freeform 28"/>
          <p:cNvSpPr>
            <a:spLocks/>
          </p:cNvSpPr>
          <p:nvPr/>
        </p:nvSpPr>
        <p:spPr bwMode="auto">
          <a:xfrm>
            <a:off x="3962400" y="3276600"/>
            <a:ext cx="668338" cy="2979738"/>
          </a:xfrm>
          <a:custGeom>
            <a:avLst/>
            <a:gdLst>
              <a:gd name="T0" fmla="*/ 2147483647 w 421"/>
              <a:gd name="T1" fmla="*/ 0 h 1877"/>
              <a:gd name="T2" fmla="*/ 2147483647 w 421"/>
              <a:gd name="T3" fmla="*/ 2147483647 h 1877"/>
              <a:gd name="T4" fmla="*/ 2147483647 w 421"/>
              <a:gd name="T5" fmla="*/ 2147483647 h 1877"/>
              <a:gd name="T6" fmla="*/ 2147483647 w 421"/>
              <a:gd name="T7" fmla="*/ 2147483647 h 1877"/>
              <a:gd name="T8" fmla="*/ 2147483647 w 421"/>
              <a:gd name="T9" fmla="*/ 2147483647 h 1877"/>
              <a:gd name="T10" fmla="*/ 2147483647 w 421"/>
              <a:gd name="T11" fmla="*/ 2147483647 h 1877"/>
              <a:gd name="T12" fmla="*/ 2147483647 w 421"/>
              <a:gd name="T13" fmla="*/ 2147483647 h 1877"/>
              <a:gd name="T14" fmla="*/ 2147483647 w 421"/>
              <a:gd name="T15" fmla="*/ 2147483647 h 1877"/>
              <a:gd name="T16" fmla="*/ 2147483647 w 421"/>
              <a:gd name="T17" fmla="*/ 2147483647 h 1877"/>
              <a:gd name="T18" fmla="*/ 2147483647 w 421"/>
              <a:gd name="T19" fmla="*/ 2147483647 h 1877"/>
              <a:gd name="T20" fmla="*/ 2147483647 w 421"/>
              <a:gd name="T21" fmla="*/ 2147483647 h 1877"/>
              <a:gd name="T22" fmla="*/ 2147483647 w 421"/>
              <a:gd name="T23" fmla="*/ 2147483647 h 1877"/>
              <a:gd name="T24" fmla="*/ 2147483647 w 421"/>
              <a:gd name="T25" fmla="*/ 2147483647 h 187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21"/>
              <a:gd name="T40" fmla="*/ 0 h 1877"/>
              <a:gd name="T41" fmla="*/ 421 w 421"/>
              <a:gd name="T42" fmla="*/ 1877 h 187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21" h="1877">
                <a:moveTo>
                  <a:pt x="421" y="0"/>
                </a:moveTo>
                <a:cubicBezTo>
                  <a:pt x="377" y="9"/>
                  <a:pt x="362" y="30"/>
                  <a:pt x="326" y="54"/>
                </a:cubicBezTo>
                <a:cubicBezTo>
                  <a:pt x="311" y="77"/>
                  <a:pt x="302" y="93"/>
                  <a:pt x="279" y="109"/>
                </a:cubicBezTo>
                <a:cubicBezTo>
                  <a:pt x="267" y="143"/>
                  <a:pt x="258" y="174"/>
                  <a:pt x="238" y="203"/>
                </a:cubicBezTo>
                <a:cubicBezTo>
                  <a:pt x="226" y="239"/>
                  <a:pt x="220" y="276"/>
                  <a:pt x="211" y="312"/>
                </a:cubicBezTo>
                <a:cubicBezTo>
                  <a:pt x="207" y="391"/>
                  <a:pt x="210" y="522"/>
                  <a:pt x="170" y="603"/>
                </a:cubicBezTo>
                <a:cubicBezTo>
                  <a:pt x="157" y="630"/>
                  <a:pt x="147" y="659"/>
                  <a:pt x="130" y="685"/>
                </a:cubicBezTo>
                <a:cubicBezTo>
                  <a:pt x="121" y="699"/>
                  <a:pt x="102" y="725"/>
                  <a:pt x="102" y="725"/>
                </a:cubicBezTo>
                <a:cubicBezTo>
                  <a:pt x="100" y="734"/>
                  <a:pt x="100" y="744"/>
                  <a:pt x="96" y="752"/>
                </a:cubicBezTo>
                <a:cubicBezTo>
                  <a:pt x="89" y="767"/>
                  <a:pt x="69" y="793"/>
                  <a:pt x="69" y="793"/>
                </a:cubicBezTo>
                <a:cubicBezTo>
                  <a:pt x="0" y="1058"/>
                  <a:pt x="27" y="1344"/>
                  <a:pt x="75" y="1613"/>
                </a:cubicBezTo>
                <a:cubicBezTo>
                  <a:pt x="73" y="1667"/>
                  <a:pt x="69" y="1722"/>
                  <a:pt x="69" y="1776"/>
                </a:cubicBezTo>
                <a:cubicBezTo>
                  <a:pt x="69" y="1864"/>
                  <a:pt x="89" y="1837"/>
                  <a:pt x="89" y="1877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8574" name="Oval 30"/>
          <p:cNvSpPr>
            <a:spLocks noChangeArrowheads="1"/>
          </p:cNvSpPr>
          <p:nvPr/>
        </p:nvSpPr>
        <p:spPr bwMode="auto">
          <a:xfrm rot="-700621">
            <a:off x="3733800" y="3429000"/>
            <a:ext cx="1295400" cy="1725613"/>
          </a:xfrm>
          <a:prstGeom prst="ellipse">
            <a:avLst/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 dirty="0"/>
              <a:t>Развивать умения</a:t>
            </a:r>
          </a:p>
          <a:p>
            <a:pPr algn="ctr"/>
            <a:r>
              <a:rPr lang="ru-RU" sz="1600" b="1" dirty="0"/>
              <a:t> обобщать, сравнивать</a:t>
            </a:r>
          </a:p>
        </p:txBody>
      </p:sp>
    </p:spTree>
    <p:extLst>
      <p:ext uri="{BB962C8B-B14F-4D97-AF65-F5344CB8AC3E}">
        <p14:creationId xmlns:p14="http://schemas.microsoft.com/office/powerpoint/2010/main" val="131295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8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0854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0854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085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1085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085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085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085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1085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08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08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08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08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108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0" fill="hold"/>
                                        <p:tgtEl>
                                          <p:spTgt spid="108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08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0" fill="hold"/>
                                        <p:tgtEl>
                                          <p:spTgt spid="108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108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108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6" grpId="0"/>
      <p:bldP spid="108548" grpId="0" build="allAtOnce" animBg="1"/>
      <p:bldP spid="108549" grpId="0" animBg="1"/>
      <p:bldP spid="108551" grpId="0" animBg="1"/>
      <p:bldP spid="108553" grpId="0" animBg="1"/>
      <p:bldP spid="108555" grpId="0" animBg="1"/>
      <p:bldP spid="108560" grpId="0" animBg="1"/>
      <p:bldP spid="108561" grpId="0" animBg="1"/>
      <p:bldP spid="108566" grpId="0" animBg="1"/>
      <p:bldP spid="108568" grpId="0" animBg="1"/>
      <p:bldP spid="108569" grpId="0" animBg="1"/>
      <p:bldP spid="108572" grpId="0" animBg="1"/>
      <p:bldP spid="10857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500069" y="2492896"/>
            <a:ext cx="2702270" cy="26607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Семь секретов идеального планирования Персональный блог Алек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1136" y="2347087"/>
            <a:ext cx="2880320" cy="295232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90487" y="1842314"/>
            <a:ext cx="507785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                  </a:t>
            </a:r>
            <a:r>
              <a:rPr lang="ru-RU" sz="8800" dirty="0" smtClean="0"/>
              <a:t>?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80475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00FF"/>
                </a:solidFill>
              </a:rPr>
              <a:t>Правила: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Круг</a:t>
            </a:r>
            <a:r>
              <a:rPr lang="ru-RU" b="1" dirty="0" smtClean="0"/>
              <a:t> – это плоская  геометрическая фигура, которая не  имеет углов и сторон.</a:t>
            </a:r>
          </a:p>
          <a:p>
            <a:endParaRPr lang="ru-RU" b="1" dirty="0"/>
          </a:p>
          <a:p>
            <a:r>
              <a:rPr lang="ru-RU" b="1" dirty="0" smtClean="0">
                <a:solidFill>
                  <a:srgbClr val="7030A0"/>
                </a:solidFill>
              </a:rPr>
              <a:t>Окружность</a:t>
            </a:r>
            <a:r>
              <a:rPr lang="ru-RU" b="1" dirty="0" smtClean="0"/>
              <a:t> – это геометрическая фигура,  замкнутая линия, пустая внутри.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Окружность</a:t>
            </a:r>
            <a:r>
              <a:rPr lang="ru-RU" b="1" dirty="0" smtClean="0"/>
              <a:t> – это граница круга.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167408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Oval 2"/>
          <p:cNvSpPr>
            <a:spLocks noChangeArrowheads="1"/>
          </p:cNvSpPr>
          <p:nvPr/>
        </p:nvSpPr>
        <p:spPr bwMode="auto">
          <a:xfrm>
            <a:off x="2051050" y="692150"/>
            <a:ext cx="4824413" cy="4752975"/>
          </a:xfrm>
          <a:prstGeom prst="ellipse">
            <a:avLst/>
          </a:prstGeom>
          <a:noFill/>
          <a:ln w="57150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87" name="Oval 3"/>
          <p:cNvSpPr>
            <a:spLocks noChangeArrowheads="1"/>
          </p:cNvSpPr>
          <p:nvPr/>
        </p:nvSpPr>
        <p:spPr bwMode="auto">
          <a:xfrm>
            <a:off x="7072330" y="2214554"/>
            <a:ext cx="431800" cy="431800"/>
          </a:xfrm>
          <a:prstGeom prst="ellipse">
            <a:avLst/>
          </a:prstGeom>
          <a:solidFill>
            <a:srgbClr val="FFFF00"/>
          </a:solidFill>
          <a:ln w="9525">
            <a:solidFill>
              <a:srgbClr val="00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347 -0.25179 C -0.1625 -0.25179 -0.04722 -0.09896 -0.04722 0.08902 C -0.04722 0.277 -0.1625 0.43006 -0.30347 0.43006 C -0.44462 0.43006 -0.55903 0.277 -0.55903 0.08902 C -0.55903 -0.09896 -0.44462 -0.25179 -0.30347 -0.25179 Z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348 -0.25179 C -0.16268 -0.25179 -0.04757 -0.09896 -0.04757 0.08902 C -0.04757 0.277 -0.16268 0.43006 -0.30348 0.43006 C -0.44479 0.43006 -0.55938 0.277 -0.55938 0.08902 C -0.55938 -0.09896 -0.44479 -0.25179 -0.30348 -0.25179 Z " pathEditMode="relative" rAng="0" ptsTypes="fffff">
                                      <p:cBhvr>
                                        <p:cTn id="9" dur="2000" spd="-100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347 -0.25185 C -0.16354 -0.25185 -0.04983 -0.09931 -0.04983 0.08889 C -0.04983 0.27755 -0.16354 0.43055 -0.30347 0.43055 C -0.4434 0.43055 -0.5566 0.27755 -0.5566 0.08889 C -0.5566 -0.09931 -0.4434 -0.25185 -0.30347 -0.25185 Z " pathEditMode="relative" rAng="0" ptsTypes="fffff">
                                      <p:cBhvr>
                                        <p:cTn id="12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1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347 -0.25185 C -0.45226 -0.25185 -0.57292 -0.09931 -0.57292 0.08889 C -0.57292 0.27708 -0.45226 0.43055 -0.30347 0.43055 C -0.15434 0.43055 -0.03212 0.27708 -0.03212 0.08889 C -0.03212 -0.09931 -0.15434 -0.25185 -0.30347 -0.25185 Z " pathEditMode="relative" rAng="0" ptsTypes="fffff">
                                      <p:cBhvr>
                                        <p:cTn id="15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3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35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35" presetClass="emph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0"/>
                            </p:stCondLst>
                            <p:childTnLst>
                              <p:par>
                                <p:cTn id="23" presetID="35" presetClass="emph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26" presetID="42" presetClass="path" presetSubtype="0" accel="50000" decel="5000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347 -0.25185 L -0.29913 0.44097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3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000"/>
                            </p:stCondLst>
                            <p:childTnLst>
                              <p:par>
                                <p:cTn id="29" presetID="35" presetClass="emph" presetSubtype="0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4000"/>
                            </p:stCondLst>
                            <p:childTnLst>
                              <p:par>
                                <p:cTn id="32" presetID="35" presetClass="emph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0"/>
                            </p:stCondLst>
                            <p:childTnLst>
                              <p:par>
                                <p:cTn id="35" presetID="35" presetClass="emph" presetSubtype="0" fill="hold" grpId="1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6000"/>
                            </p:stCondLst>
                            <p:childTnLst>
                              <p:par>
                                <p:cTn id="38" presetID="56" presetClass="path" presetSubtype="0" accel="50000" decel="50000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913 0.44097 L -0.06077 0.06157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" y="-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35" presetClass="emph" presetSubtype="0" fill="hold" grpId="1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9000"/>
                            </p:stCondLst>
                            <p:childTnLst>
                              <p:par>
                                <p:cTn id="44" presetID="35" presetClass="emph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5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0"/>
                            </p:stCondLst>
                            <p:childTnLst>
                              <p:par>
                                <p:cTn id="47" presetID="35" presetClass="emph" presetSubtype="0" fill="hold" grpId="14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1000"/>
                            </p:stCondLst>
                            <p:childTnLst>
                              <p:par>
                                <p:cTn id="50" presetID="35" presetClass="path" presetSubtype="0" accel="50000" decel="50000" fill="hold" grpId="15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077 0.06157 L -0.57274 0.08264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" y="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3000"/>
                            </p:stCondLst>
                            <p:childTnLst>
                              <p:par>
                                <p:cTn id="53" presetID="35" presetClass="emph" presetSubtype="0" fill="hold" grpId="16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4000"/>
                            </p:stCondLst>
                            <p:childTnLst>
                              <p:par>
                                <p:cTn id="56" presetID="35" presetClass="emph" presetSubtype="0" fill="hold" grpId="17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0"/>
                            </p:stCondLst>
                            <p:childTnLst>
                              <p:par>
                                <p:cTn id="59" presetID="35" presetClass="emph" presetSubtype="0" fill="hold" grpId="18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6000"/>
                            </p:stCondLst>
                            <p:childTnLst>
                              <p:par>
                                <p:cTn id="62" presetID="63" presetClass="path" presetSubtype="0" accel="50000" decel="50000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7274 0.08264 L -0.30486 0.0719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8000"/>
                            </p:stCondLst>
                            <p:childTnLst>
                              <p:par>
                                <p:cTn id="65" presetID="35" presetClass="emph" presetSubtype="0" fill="hold" grpId="2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9000"/>
                            </p:stCondLst>
                            <p:childTnLst>
                              <p:par>
                                <p:cTn id="68" presetID="35" presetClass="emph" presetSubtype="0" fill="hold" grpId="2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9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0"/>
                            </p:stCondLst>
                            <p:childTnLst>
                              <p:par>
                                <p:cTn id="71" presetID="35" presetClass="emph" presetSubtype="0" fill="hold" grpId="2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1000"/>
                            </p:stCondLst>
                            <p:childTnLst>
                              <p:par>
                                <p:cTn id="74" presetID="1" presetClass="exit" presetSubtype="0" fill="hold" grpId="2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nimBg="1"/>
      <p:bldP spid="16387" grpId="1" animBg="1"/>
      <p:bldP spid="16387" grpId="2" animBg="1"/>
      <p:bldP spid="16387" grpId="3" animBg="1"/>
      <p:bldP spid="16387" grpId="4" animBg="1"/>
      <p:bldP spid="16387" grpId="5" animBg="1"/>
      <p:bldP spid="16387" grpId="6" animBg="1"/>
      <p:bldP spid="16387" grpId="7" animBg="1"/>
      <p:bldP spid="16387" grpId="8" animBg="1"/>
      <p:bldP spid="16387" grpId="9" animBg="1"/>
      <p:bldP spid="16387" grpId="10" animBg="1"/>
      <p:bldP spid="16387" grpId="11" animBg="1"/>
      <p:bldP spid="16387" grpId="12" animBg="1"/>
      <p:bldP spid="16387" grpId="13" animBg="1"/>
      <p:bldP spid="16387" grpId="14" animBg="1"/>
      <p:bldP spid="16387" grpId="15" animBg="1"/>
      <p:bldP spid="16387" grpId="16" animBg="1"/>
      <p:bldP spid="16387" grpId="17" animBg="1"/>
      <p:bldP spid="16387" grpId="18" animBg="1"/>
      <p:bldP spid="16387" grpId="19" animBg="1"/>
      <p:bldP spid="16387" grpId="20" animBg="1"/>
      <p:bldP spid="16387" grpId="21" animBg="1"/>
      <p:bldP spid="16387" grpId="22" animBg="1"/>
      <p:bldP spid="16387" grpId="23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47664" y="1357298"/>
          <a:ext cx="6077585" cy="3249112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6077585"/>
              </a:tblGrid>
              <a:tr h="3249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                                                                                            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1835696" y="2786058"/>
            <a:ext cx="1944216" cy="90191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Ничего не понял</a:t>
            </a:r>
            <a:endParaRPr lang="ru-RU" sz="2400" b="1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1763688" y="1571613"/>
            <a:ext cx="2016224" cy="100013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Получил удовольствие</a:t>
            </a:r>
            <a:endParaRPr lang="ru-RU" sz="2400" b="1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1835696" y="3861048"/>
            <a:ext cx="1944216" cy="6016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Удивился</a:t>
            </a:r>
            <a:endParaRPr lang="ru-RU" sz="2800" b="1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5508104" y="1500174"/>
            <a:ext cx="1872208" cy="100013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Узнал что-то новое</a:t>
            </a:r>
            <a:endParaRPr lang="ru-RU" sz="2400" b="1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5508104" y="3861048"/>
            <a:ext cx="1819275" cy="46797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Расстроился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5508104" y="2786058"/>
            <a:ext cx="1819275" cy="74571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Научился</a:t>
            </a:r>
            <a:endParaRPr lang="ru-RU" sz="2800" b="1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олнце 11"/>
          <p:cNvSpPr/>
          <p:nvPr/>
        </p:nvSpPr>
        <p:spPr>
          <a:xfrm>
            <a:off x="3923928" y="2564904"/>
            <a:ext cx="1368152" cy="1270203"/>
          </a:xfrm>
          <a:prstGeom prst="sun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355976" y="2852936"/>
            <a:ext cx="432048" cy="70788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Заголовок 1"/>
          <p:cNvSpPr txBox="1"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lvl="0" algn="ctr">
              <a:spcBef>
                <a:spcPct val="0"/>
              </a:spcBef>
            </a:pPr>
            <a:r>
              <a:rPr kumimoji="0" lang="ru-RU" sz="4400" b="1" i="1" u="none" strike="noStrike" kern="1200" cap="none" spc="0" normalizeH="0" noProof="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Сегодня </a:t>
            </a:r>
            <a:r>
              <a:rPr kumimoji="0" lang="ru-RU" sz="4400" b="1" i="1" u="none" strike="noStrike" kern="1200" cap="none" spc="0" normalizeH="0" noProof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</a:t>
            </a:r>
            <a:r>
              <a:rPr kumimoji="0" lang="ru-RU" sz="4400" b="1" i="1" u="none" strike="noStrike" kern="1200" cap="none" spc="0" normalizeH="0" noProof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занятие</a:t>
            </a:r>
            <a:r>
              <a:rPr kumimoji="0" lang="ru-RU" sz="4400" b="1" i="1" u="none" strike="noStrike" kern="1200" cap="none" spc="0" normalizeH="0" baseline="0" noProof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1" i="1" u="none" strike="noStrike" kern="1200" cap="none" spc="0" normalizeH="0" baseline="0" noProof="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000" b="1" i="1" u="none" strike="noStrike" kern="1200" cap="none" spc="0" normalizeH="0" baseline="0" noProof="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4400" b="1" i="1" u="none" strike="noStrike" kern="1200" cap="none" spc="0" normalizeH="0" baseline="0" noProof="0" dirty="0" smtClean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4" name="Рисунок 13" descr="139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0430" y="4786322"/>
            <a:ext cx="2151690" cy="1643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112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1984</TotalTime>
  <Words>131</Words>
  <Application>Microsoft Office PowerPoint</Application>
  <PresentationFormat>Экран (4:3)</PresentationFormat>
  <Paragraphs>44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1_Тема Office</vt:lpstr>
      <vt:lpstr>Презентация PowerPoint</vt:lpstr>
      <vt:lpstr>Презентация PowerPoint</vt:lpstr>
      <vt:lpstr>  Геометрические фигуры. Круг. Окружность.</vt:lpstr>
      <vt:lpstr>Цель  деятельности:</vt:lpstr>
      <vt:lpstr>На занятии нас сегодня ждут великие дела…</vt:lpstr>
      <vt:lpstr>Презентация PowerPoint</vt:lpstr>
      <vt:lpstr>Правила:</vt:lpstr>
      <vt:lpstr>Презентация PowerPoint</vt:lpstr>
      <vt:lpstr> Сегодня на занятие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Шуринберг</dc:creator>
  <cp:lastModifiedBy>Артем</cp:lastModifiedBy>
  <cp:revision>177</cp:revision>
  <dcterms:created xsi:type="dcterms:W3CDTF">2011-04-18T06:43:46Z</dcterms:created>
  <dcterms:modified xsi:type="dcterms:W3CDTF">2016-01-25T13:00:52Z</dcterms:modified>
</cp:coreProperties>
</file>